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0"/>
  </p:notesMasterIdLst>
  <p:handoutMasterIdLst>
    <p:handoutMasterId r:id="rId11"/>
  </p:handoutMasterIdLst>
  <p:sldIdLst>
    <p:sldId id="803" r:id="rId5"/>
    <p:sldId id="996" r:id="rId6"/>
    <p:sldId id="998" r:id="rId7"/>
    <p:sldId id="999" r:id="rId8"/>
    <p:sldId id="1033" r:id="rId9"/>
  </p:sldIdLst>
  <p:sldSz cx="9144000" cy="5143500" type="screen16x9"/>
  <p:notesSz cx="6797675" cy="9926638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isleine Schorn" initials="GS" lastIdx="1" clrIdx="0">
    <p:extLst>
      <p:ext uri="{19B8F6BF-5375-455C-9EA6-DF929625EA0E}">
        <p15:presenceInfo xmlns:p15="http://schemas.microsoft.com/office/powerpoint/2012/main" userId="S::gisleine.schorn@grendene.com.br::fe3101c7-3b61-4168-b4fc-0feb17ec260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9227D"/>
    <a:srgbClr val="FFC800"/>
    <a:srgbClr val="1040DE"/>
    <a:srgbClr val="F00032"/>
    <a:srgbClr val="27B5C1"/>
    <a:srgbClr val="3E2AC3"/>
    <a:srgbClr val="FF66CC"/>
    <a:srgbClr val="212467"/>
    <a:srgbClr val="3F2AC3"/>
    <a:srgbClr val="E7EB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4DFC19-66B7-4EB0-8069-CEAFC47A7483}" v="18" dt="2026-09-14T17:23:12.119"/>
  </p1510:revLst>
</p1510:revInfo>
</file>

<file path=ppt/tableStyles.xml><?xml version="1.0" encoding="utf-8"?>
<a:tblStyleLst xmlns:a="http://schemas.openxmlformats.org/drawingml/2006/main" def="{5C22544A-7EE6-4342-B048-85BDC9FD1C3A}">
  <a:tblStyle styleId="{69CF1AB2-1976-4502-BF36-3FF5EA218861}" styleName="Estilo Médio 4 - Ênfas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84E427A-3D55-4303-BF80-6455036E1DE7}" styleName="Estilo com Tema 1 - Ênfas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DA37D80-6434-44D0-A028-1B22A696006F}" styleName="Estilo Claro 3 - Ênfase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Estilo com Tema 1 - Ênfas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8FB837D-C827-4EFA-A057-4D05807E0F7C}" styleName="Estilo com Tema 1 - Ênfase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Estilo com Tema 1 - Ênfase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Estilo com Tema 1 - Ênfase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B4B98B0-60AC-42C2-AFA5-B58CD77FA1E5}" styleName="Estilo Claro 1 - Ênfas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FD0F851-EC5A-4D38-B0AD-8093EC10F338}" styleName="Estilo Claro 1 - Ênfase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Estilo Claro 1 - Ênfase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FABFCF23-3B69-468F-B69F-88F6DE6A72F2}" styleName="Estilo Médio 1 - Ênfase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Estilo Médio 2 - Ênfas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D113A9D2-9D6B-4929-AA2D-F23B5EE8CBE7}" styleName="Estilo com Tema 2 - Ênfase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5758FB7-9AC5-4552-8A53-C91805E547FA}" styleName="Estilo com Tema 1 - Ênfase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1E4AEA4-8DFA-4A89-87EB-49C32662AFE0}" styleName="Estilo Médio 2 - Ênfas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E171933-4619-4E11-9A3F-F7608DF75F80}" styleName="Estilo Médio 1 - Ênfas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D27102A9-8310-4765-A935-A1911B00CA55}" styleName="Estilo Claro 1 - Ênfase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0A15C55-8517-42AA-B614-E9B94910E393}" styleName="Estilo Médio 2 - Ênfas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59" autoAdjust="0"/>
    <p:restoredTop sz="94624" autoAdjust="0"/>
  </p:normalViewPr>
  <p:slideViewPr>
    <p:cSldViewPr>
      <p:cViewPr varScale="1">
        <p:scale>
          <a:sx n="104" d="100"/>
          <a:sy n="104" d="100"/>
        </p:scale>
        <p:origin x="96" y="8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10" d="100"/>
        <a:sy n="110" d="100"/>
      </p:scale>
      <p:origin x="0" y="-41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isleine Schorn" userId="fe3101c7-3b61-4168-b4fc-0feb17ec260e" providerId="ADAL" clId="{E4E5B2D3-9B37-42BC-AE10-9207F672D4D7}"/>
    <pc:docChg chg="custSel modSld">
      <pc:chgData name="Gisleine Schorn" userId="fe3101c7-3b61-4168-b4fc-0feb17ec260e" providerId="ADAL" clId="{E4E5B2D3-9B37-42BC-AE10-9207F672D4D7}" dt="2026-09-14T17:24:46.365" v="53" actId="1076"/>
      <pc:docMkLst>
        <pc:docMk/>
      </pc:docMkLst>
      <pc:sldChg chg="modSp mod">
        <pc:chgData name="Gisleine Schorn" userId="fe3101c7-3b61-4168-b4fc-0feb17ec260e" providerId="ADAL" clId="{E4E5B2D3-9B37-42BC-AE10-9207F672D4D7}" dt="2026-09-14T17:24:46.365" v="53" actId="1076"/>
        <pc:sldMkLst>
          <pc:docMk/>
          <pc:sldMk cId="2205131442" sldId="803"/>
        </pc:sldMkLst>
        <pc:spChg chg="mod">
          <ac:chgData name="Gisleine Schorn" userId="fe3101c7-3b61-4168-b4fc-0feb17ec260e" providerId="ADAL" clId="{E4E5B2D3-9B37-42BC-AE10-9207F672D4D7}" dt="2026-09-14T17:24:46.365" v="53" actId="1076"/>
          <ac:spMkLst>
            <pc:docMk/>
            <pc:sldMk cId="2205131442" sldId="803"/>
            <ac:spMk id="2" creationId="{4F5346CA-5146-4A13-A377-D7717B2B636C}"/>
          </ac:spMkLst>
        </pc:spChg>
      </pc:sldChg>
      <pc:sldChg chg="addSp delSp modSp mod">
        <pc:chgData name="Gisleine Schorn" userId="fe3101c7-3b61-4168-b4fc-0feb17ec260e" providerId="ADAL" clId="{E4E5B2D3-9B37-42BC-AE10-9207F672D4D7}" dt="2026-09-14T17:24:10.446" v="42" actId="20577"/>
        <pc:sldMkLst>
          <pc:docMk/>
          <pc:sldMk cId="255417470" sldId="996"/>
        </pc:sldMkLst>
        <pc:spChg chg="mod">
          <ac:chgData name="Gisleine Schorn" userId="fe3101c7-3b61-4168-b4fc-0feb17ec260e" providerId="ADAL" clId="{E4E5B2D3-9B37-42BC-AE10-9207F672D4D7}" dt="2026-09-14T17:23:21.178" v="26" actId="20577"/>
          <ac:spMkLst>
            <pc:docMk/>
            <pc:sldMk cId="255417470" sldId="996"/>
            <ac:spMk id="2" creationId="{D8D4E0D7-5DCD-43C9-84C8-2D1C5F71E1EB}"/>
          </ac:spMkLst>
        </pc:spChg>
        <pc:spChg chg="mod">
          <ac:chgData name="Gisleine Schorn" userId="fe3101c7-3b61-4168-b4fc-0feb17ec260e" providerId="ADAL" clId="{E4E5B2D3-9B37-42BC-AE10-9207F672D4D7}" dt="2026-09-14T17:24:10.446" v="42" actId="20577"/>
          <ac:spMkLst>
            <pc:docMk/>
            <pc:sldMk cId="255417470" sldId="996"/>
            <ac:spMk id="11" creationId="{04B2BEEE-D744-4C63-8B55-8868A4943416}"/>
          </ac:spMkLst>
        </pc:spChg>
        <pc:graphicFrameChg chg="del">
          <ac:chgData name="Gisleine Schorn" userId="fe3101c7-3b61-4168-b4fc-0feb17ec260e" providerId="ADAL" clId="{E4E5B2D3-9B37-42BC-AE10-9207F672D4D7}" dt="2026-09-14T17:19:04.529" v="0" actId="478"/>
          <ac:graphicFrameMkLst>
            <pc:docMk/>
            <pc:sldMk cId="255417470" sldId="996"/>
            <ac:graphicFrameMk id="5" creationId="{0218FCB3-EDD3-4CE6-B608-D5B6B7576F9B}"/>
          </ac:graphicFrameMkLst>
        </pc:graphicFrameChg>
        <pc:graphicFrameChg chg="add del mod">
          <ac:chgData name="Gisleine Schorn" userId="fe3101c7-3b61-4168-b4fc-0feb17ec260e" providerId="ADAL" clId="{E4E5B2D3-9B37-42BC-AE10-9207F672D4D7}" dt="2026-09-14T17:20:09.614" v="16" actId="478"/>
          <ac:graphicFrameMkLst>
            <pc:docMk/>
            <pc:sldMk cId="255417470" sldId="996"/>
            <ac:graphicFrameMk id="6" creationId="{43D0707B-9AB8-05EF-4091-8F6CEA6A63D9}"/>
          </ac:graphicFrameMkLst>
        </pc:graphicFrameChg>
        <pc:graphicFrameChg chg="add mod">
          <ac:chgData name="Gisleine Schorn" userId="fe3101c7-3b61-4168-b4fc-0feb17ec260e" providerId="ADAL" clId="{E4E5B2D3-9B37-42BC-AE10-9207F672D4D7}" dt="2026-09-14T17:23:12.118" v="24" actId="207"/>
          <ac:graphicFrameMkLst>
            <pc:docMk/>
            <pc:sldMk cId="255417470" sldId="996"/>
            <ac:graphicFrameMk id="9" creationId="{43D0707B-9AB8-05EF-4091-8F6CEA6A63D9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grendenecombr-my.sharepoint.com/personal/gisleine_schorn_grendene_com_br/Documents/&#193;rea%20de%20Trabalho/HOME%20office/Indice%20de%20Transparencia%20na%20Moda%20-%20Fashion%20Revolution/2026/Processos%20de%20Homologa&#231;&#227;o%2014set26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1070986189096431E-2"/>
          <c:y val="0.12043924902585902"/>
          <c:w val="0.89987149475338457"/>
          <c:h val="0.4722172480830969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0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8BC-4811-94CB-202D19746D4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'notas por segmentos'!$C$4:$C$14</c:f>
              <c:strCache>
                <c:ptCount val="11"/>
                <c:pt idx="0">
                  <c:v>REQUISITOS LEGAIS</c:v>
                </c:pt>
                <c:pt idx="1">
                  <c:v>PPCP</c:v>
                </c:pt>
                <c:pt idx="2">
                  <c:v>PROJETO E DESENV. PRODUTO</c:v>
                </c:pt>
                <c:pt idx="3">
                  <c:v>SUPRIMENTOS</c:v>
                </c:pt>
                <c:pt idx="4">
                  <c:v>SAÚDE E SEGURANÇA DO TRABALHO</c:v>
                </c:pt>
                <c:pt idx="5">
                  <c:v>INFRAESTRUTURA</c:v>
                </c:pt>
                <c:pt idx="6">
                  <c:v>QUALIDADE</c:v>
                </c:pt>
                <c:pt idx="7">
                  <c:v>ÉTICA E RESP.SOCIAL</c:v>
                </c:pt>
                <c:pt idx="8">
                  <c:v>GESTÃO DE PESSOAS</c:v>
                </c:pt>
                <c:pt idx="9">
                  <c:v>MEIO AMBIENTE</c:v>
                </c:pt>
                <c:pt idx="10">
                  <c:v>RESULTADO GLOBAL</c:v>
                </c:pt>
              </c:strCache>
            </c:strRef>
          </c:cat>
          <c:val>
            <c:numRef>
              <c:f>'notas por segmentos'!$D$4:$D$14</c:f>
              <c:numCache>
                <c:formatCode>0.00%</c:formatCode>
                <c:ptCount val="11"/>
                <c:pt idx="0">
                  <c:v>0.96223437499999986</c:v>
                </c:pt>
                <c:pt idx="1">
                  <c:v>0.95468750000000002</c:v>
                </c:pt>
                <c:pt idx="2">
                  <c:v>0.93335937499999977</c:v>
                </c:pt>
                <c:pt idx="3">
                  <c:v>0.921875</c:v>
                </c:pt>
                <c:pt idx="4">
                  <c:v>0.91666562500000004</c:v>
                </c:pt>
                <c:pt idx="5">
                  <c:v>0.90067187500000023</c:v>
                </c:pt>
                <c:pt idx="6">
                  <c:v>0.88946875000000003</c:v>
                </c:pt>
                <c:pt idx="7">
                  <c:v>0.88250000000000006</c:v>
                </c:pt>
                <c:pt idx="8">
                  <c:v>0.83437499999999998</c:v>
                </c:pt>
                <c:pt idx="9">
                  <c:v>0.82541562499999999</c:v>
                </c:pt>
                <c:pt idx="10">
                  <c:v>0.90212531249999994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BC-4811-94CB-202D19746D4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1632342927"/>
        <c:axId val="1431598543"/>
      </c:barChart>
      <c:catAx>
        <c:axId val="16323429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431598543"/>
        <c:crosses val="autoZero"/>
        <c:auto val="1"/>
        <c:lblAlgn val="ctr"/>
        <c:lblOffset val="100"/>
        <c:noMultiLvlLbl val="0"/>
      </c:catAx>
      <c:valAx>
        <c:axId val="143159854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6323429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/>
            </a:lvl1pPr>
          </a:lstStyle>
          <a:p>
            <a:fld id="{2A7FAB04-2260-4140-941F-30317EB1DDC0}" type="datetimeFigureOut">
              <a:rPr lang="pt-BR" smtClean="0"/>
              <a:pPr/>
              <a:t>14/09/2026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28164"/>
            <a:ext cx="2946400" cy="496887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49688" y="9428164"/>
            <a:ext cx="2946400" cy="496887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/>
            </a:lvl1pPr>
          </a:lstStyle>
          <a:p>
            <a:fld id="{7A890EF2-7DA4-4D58-8AFB-49034C58A48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45712" cy="496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29" tIns="46416" rIns="92829" bIns="46416" numCol="1" anchor="t" anchorCtr="0" compatLnSpc="1">
            <a:prstTxWarp prst="textNoShape">
              <a:avLst/>
            </a:prstTxWarp>
          </a:bodyPr>
          <a:lstStyle>
            <a:lvl1pPr defTabSz="928593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376" y="1"/>
            <a:ext cx="2945712" cy="496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29" tIns="46416" rIns="92829" bIns="46416" numCol="1" anchor="t" anchorCtr="0" compatLnSpc="1">
            <a:prstTxWarp prst="textNoShape">
              <a:avLst/>
            </a:prstTxWarp>
          </a:bodyPr>
          <a:lstStyle>
            <a:lvl1pPr algn="r" defTabSz="928593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37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4538"/>
            <a:ext cx="6616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293" y="4715193"/>
            <a:ext cx="5439092" cy="4466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29" tIns="46416" rIns="92829" bIns="464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778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8790"/>
            <a:ext cx="2945712" cy="496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29" tIns="46416" rIns="92829" bIns="46416" numCol="1" anchor="b" anchorCtr="0" compatLnSpc="1">
            <a:prstTxWarp prst="textNoShape">
              <a:avLst/>
            </a:prstTxWarp>
          </a:bodyPr>
          <a:lstStyle>
            <a:lvl1pPr defTabSz="928593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78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376" y="9428790"/>
            <a:ext cx="2945712" cy="496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29" tIns="46416" rIns="92829" bIns="46416" numCol="1" anchor="b" anchorCtr="0" compatLnSpc="1">
            <a:prstTxWarp prst="textNoShape">
              <a:avLst/>
            </a:prstTxWarp>
          </a:bodyPr>
          <a:lstStyle>
            <a:lvl1pPr algn="r" defTabSz="928593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7EC43562-C327-45F2-B289-B17B776D187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73180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8BFF0D-DA9B-4601-9F0A-102CAC2E410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AA0217-08AF-4227-AE20-08D9ACCB47F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F9FED3-9C2A-4BA9-B059-82A380D619C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D0A905-7AAF-4C94-AB23-F04016E6BCA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AA310-EE4C-4C20-9E01-7689A7080C9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487958-053A-4EE7-935F-833AA050084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FF234C-BF03-4188-8FE5-4551C4EF656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0F8938-A82A-4498-B883-D4555D4ABB6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197D0A-975C-4AA0-B321-395C4AC8D45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A7E13E-A2CE-47FF-A203-44D49762EF3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C5C147-40F5-45F3-A135-C6EE74C5EEE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e 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abela 2"/>
          <p:cNvSpPr>
            <a:spLocks noGrp="1"/>
          </p:cNvSpPr>
          <p:nvPr>
            <p:ph type="tbl" idx="1"/>
          </p:nvPr>
        </p:nvSpPr>
        <p:spPr>
          <a:xfrm>
            <a:off x="457200" y="1200151"/>
            <a:ext cx="8229600" cy="3394472"/>
          </a:xfrm>
        </p:spPr>
        <p:txBody>
          <a:bodyPr/>
          <a:lstStyle/>
          <a:p>
            <a:pPr lvl="0"/>
            <a:endParaRPr lang="pt-BR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20A6DA-3C4E-49FE-A434-F0A7CC6A466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8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919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919"/>
            <a:ext cx="2895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919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CB34409A-39A5-4BDE-BD53-6F895D1BFA7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37B8BDC-0125-00F1-E0C3-2A46AEC046F0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4927600"/>
            <a:ext cx="121285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pt-BR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Classificação Privada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slow">
    <p:push dir="u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440F6E2-2473-4183-97A1-EE083387A1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B5EFF336-D67E-4245-A24E-82354B52EF18}"/>
              </a:ext>
            </a:extLst>
          </p:cNvPr>
          <p:cNvSpPr txBox="1"/>
          <p:nvPr/>
        </p:nvSpPr>
        <p:spPr>
          <a:xfrm>
            <a:off x="539552" y="1059582"/>
            <a:ext cx="80648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b="1" dirty="0">
                <a:solidFill>
                  <a:schemeClr val="bg1"/>
                </a:solidFill>
                <a:latin typeface="Gilroy-Extrabold"/>
              </a:rPr>
              <a:t>RESULTADOS DE MONITORAMENTO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4F5346CA-5146-4A13-A377-D7717B2B636C}"/>
              </a:ext>
            </a:extLst>
          </p:cNvPr>
          <p:cNvSpPr txBox="1"/>
          <p:nvPr/>
        </p:nvSpPr>
        <p:spPr>
          <a:xfrm>
            <a:off x="5724128" y="4587974"/>
            <a:ext cx="28803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400" dirty="0">
                <a:solidFill>
                  <a:schemeClr val="bg1"/>
                </a:solidFill>
                <a:latin typeface="Abadi" panose="020B0604020104020204" pitchFamily="34" charset="0"/>
              </a:rPr>
              <a:t>REVISÃO: </a:t>
            </a:r>
            <a:r>
              <a:rPr lang="pt-BR" dirty="0">
                <a:solidFill>
                  <a:schemeClr val="bg1"/>
                </a:solidFill>
                <a:latin typeface="Abadi" panose="020B0604020104020204" pitchFamily="34" charset="0"/>
              </a:rPr>
              <a:t>SET</a:t>
            </a:r>
            <a:r>
              <a:rPr lang="pt-BR" sz="1400" dirty="0">
                <a:solidFill>
                  <a:schemeClr val="bg1"/>
                </a:solidFill>
                <a:latin typeface="Abadi" panose="020B0604020104020204" pitchFamily="34" charset="0"/>
              </a:rPr>
              <a:t>/26</a:t>
            </a:r>
          </a:p>
        </p:txBody>
      </p:sp>
    </p:spTree>
    <p:extLst>
      <p:ext uri="{BB962C8B-B14F-4D97-AF65-F5344CB8AC3E}">
        <p14:creationId xmlns:p14="http://schemas.microsoft.com/office/powerpoint/2010/main" val="2205131442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rculo: Vazio 97">
            <a:extLst>
              <a:ext uri="{FF2B5EF4-FFF2-40B4-BE49-F238E27FC236}">
                <a16:creationId xmlns:a16="http://schemas.microsoft.com/office/drawing/2014/main" id="{FBFECC31-5BA3-401F-975F-1A2CE0D5A83C}"/>
              </a:ext>
            </a:extLst>
          </p:cNvPr>
          <p:cNvSpPr/>
          <p:nvPr/>
        </p:nvSpPr>
        <p:spPr>
          <a:xfrm flipH="1">
            <a:off x="7897664" y="-171633"/>
            <a:ext cx="3229205" cy="32292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3985" y="10800"/>
                </a:moveTo>
                <a:cubicBezTo>
                  <a:pt x="3985" y="14564"/>
                  <a:pt x="7036" y="17615"/>
                  <a:pt x="10800" y="17615"/>
                </a:cubicBezTo>
                <a:cubicBezTo>
                  <a:pt x="14564" y="17615"/>
                  <a:pt x="17615" y="14564"/>
                  <a:pt x="17615" y="10800"/>
                </a:cubicBezTo>
                <a:cubicBezTo>
                  <a:pt x="17615" y="7036"/>
                  <a:pt x="14564" y="3985"/>
                  <a:pt x="10800" y="3985"/>
                </a:cubicBezTo>
                <a:cubicBezTo>
                  <a:pt x="7036" y="3985"/>
                  <a:pt x="3985" y="7036"/>
                  <a:pt x="3985" y="10800"/>
                </a:cubicBezTo>
                <a:close/>
              </a:path>
            </a:pathLst>
          </a:custGeom>
          <a:solidFill>
            <a:srgbClr val="19227D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 sz="1200"/>
          </a:p>
        </p:txBody>
      </p:sp>
      <p:pic>
        <p:nvPicPr>
          <p:cNvPr id="7" name="pasted-image.pdf" descr="pasted-image.pdf">
            <a:extLst>
              <a:ext uri="{FF2B5EF4-FFF2-40B4-BE49-F238E27FC236}">
                <a16:creationId xmlns:a16="http://schemas.microsoft.com/office/drawing/2014/main" id="{A0EA628C-106C-472F-85FB-CB1FDD282F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>
            <a:off x="8219247" y="-296988"/>
            <a:ext cx="1287243" cy="1287246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Círculo">
            <a:extLst>
              <a:ext uri="{FF2B5EF4-FFF2-40B4-BE49-F238E27FC236}">
                <a16:creationId xmlns:a16="http://schemas.microsoft.com/office/drawing/2014/main" id="{92A94989-D96A-4508-A9DA-F7EC76A583DC}"/>
              </a:ext>
            </a:extLst>
          </p:cNvPr>
          <p:cNvSpPr/>
          <p:nvPr/>
        </p:nvSpPr>
        <p:spPr>
          <a:xfrm flipH="1">
            <a:off x="8150709" y="632954"/>
            <a:ext cx="747599" cy="747599"/>
          </a:xfrm>
          <a:prstGeom prst="ellipse">
            <a:avLst/>
          </a:prstGeom>
          <a:solidFill>
            <a:srgbClr val="F6003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115528">
              <a:defRPr sz="1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450">
              <a:solidFill>
                <a:srgbClr val="1040DE"/>
              </a:solidFill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04B2BEEE-D744-4C63-8B55-8868A4943416}"/>
              </a:ext>
            </a:extLst>
          </p:cNvPr>
          <p:cNvSpPr/>
          <p:nvPr/>
        </p:nvSpPr>
        <p:spPr>
          <a:xfrm>
            <a:off x="309242" y="-17049"/>
            <a:ext cx="7809371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rgbClr val="19227D"/>
                </a:solidFill>
                <a:latin typeface="Gilroy-Extrabold"/>
              </a:rPr>
              <a:t>AVALIAÇÃO DE FORNECEDORES: MATÉRIA-PRIMA - SET/2026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3B96373-0C4C-4C3A-8700-A845ACEE6FA9}"/>
              </a:ext>
            </a:extLst>
          </p:cNvPr>
          <p:cNvSpPr txBox="1"/>
          <p:nvPr/>
        </p:nvSpPr>
        <p:spPr>
          <a:xfrm>
            <a:off x="290203" y="4210464"/>
            <a:ext cx="8563594" cy="600164"/>
          </a:xfrm>
          <a:prstGeom prst="rect">
            <a:avLst/>
          </a:prstGeom>
          <a:solidFill>
            <a:schemeClr val="bg1"/>
          </a:solidFill>
          <a:ln>
            <a:solidFill>
              <a:srgbClr val="FFC800"/>
            </a:solidFill>
          </a:ln>
        </p:spPr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rgbClr val="19227D"/>
                </a:solidFill>
                <a:latin typeface="+mj-lt"/>
              </a:rPr>
              <a:t>Os resultados representados no gráfico foram gerados com base nas avaliação já executadas junto a cadeia de fornecimento da Grendene a partir da aplicação do manual de fornecedores e prestadores de serviços lançado em novembro/2021. A avaliação representa o grau de atendimento dos fornecedores frente aos critérios definidos pela Companhia.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8D4E0D7-5DCD-43C9-84C8-2D1C5F71E1EB}"/>
              </a:ext>
            </a:extLst>
          </p:cNvPr>
          <p:cNvSpPr txBox="1"/>
          <p:nvPr/>
        </p:nvSpPr>
        <p:spPr>
          <a:xfrm>
            <a:off x="7259262" y="3213816"/>
            <a:ext cx="1639046" cy="769441"/>
          </a:xfrm>
          <a:prstGeom prst="rect">
            <a:avLst/>
          </a:prstGeom>
          <a:solidFill>
            <a:srgbClr val="FFC8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100" dirty="0">
                <a:solidFill>
                  <a:srgbClr val="19227D"/>
                </a:solidFill>
                <a:latin typeface="+mj-lt"/>
              </a:rPr>
              <a:t>CONCLUSÃO: NA MÉDIA OS FORNECEDORES ATENDEM A 90% DOS REQUISITOS AVALIADOS.</a:t>
            </a:r>
          </a:p>
        </p:txBody>
      </p:sp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id="{43D0707B-9AB8-05EF-4091-8F6CEA6A63D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9394413"/>
              </p:ext>
            </p:extLst>
          </p:nvPr>
        </p:nvGraphicFramePr>
        <p:xfrm>
          <a:off x="257509" y="511651"/>
          <a:ext cx="7330440" cy="35852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5417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rculo: Vazio 97">
            <a:extLst>
              <a:ext uri="{FF2B5EF4-FFF2-40B4-BE49-F238E27FC236}">
                <a16:creationId xmlns:a16="http://schemas.microsoft.com/office/drawing/2014/main" id="{FBFECC31-5BA3-401F-975F-1A2CE0D5A83C}"/>
              </a:ext>
            </a:extLst>
          </p:cNvPr>
          <p:cNvSpPr/>
          <p:nvPr/>
        </p:nvSpPr>
        <p:spPr>
          <a:xfrm flipH="1">
            <a:off x="7897664" y="-171633"/>
            <a:ext cx="3229205" cy="32292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3985" y="10800"/>
                </a:moveTo>
                <a:cubicBezTo>
                  <a:pt x="3985" y="14564"/>
                  <a:pt x="7036" y="17615"/>
                  <a:pt x="10800" y="17615"/>
                </a:cubicBezTo>
                <a:cubicBezTo>
                  <a:pt x="14564" y="17615"/>
                  <a:pt x="17615" y="14564"/>
                  <a:pt x="17615" y="10800"/>
                </a:cubicBezTo>
                <a:cubicBezTo>
                  <a:pt x="17615" y="7036"/>
                  <a:pt x="14564" y="3985"/>
                  <a:pt x="10800" y="3985"/>
                </a:cubicBezTo>
                <a:cubicBezTo>
                  <a:pt x="7036" y="3985"/>
                  <a:pt x="3985" y="7036"/>
                  <a:pt x="3985" y="10800"/>
                </a:cubicBezTo>
                <a:close/>
              </a:path>
            </a:pathLst>
          </a:custGeom>
          <a:solidFill>
            <a:srgbClr val="19227D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 sz="1200"/>
          </a:p>
        </p:txBody>
      </p:sp>
      <p:pic>
        <p:nvPicPr>
          <p:cNvPr id="7" name="pasted-image.pdf" descr="pasted-image.pdf">
            <a:extLst>
              <a:ext uri="{FF2B5EF4-FFF2-40B4-BE49-F238E27FC236}">
                <a16:creationId xmlns:a16="http://schemas.microsoft.com/office/drawing/2014/main" id="{A0EA628C-106C-472F-85FB-CB1FDD282F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>
            <a:off x="8219247" y="-296988"/>
            <a:ext cx="1287243" cy="1287246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Círculo">
            <a:extLst>
              <a:ext uri="{FF2B5EF4-FFF2-40B4-BE49-F238E27FC236}">
                <a16:creationId xmlns:a16="http://schemas.microsoft.com/office/drawing/2014/main" id="{92A94989-D96A-4508-A9DA-F7EC76A583DC}"/>
              </a:ext>
            </a:extLst>
          </p:cNvPr>
          <p:cNvSpPr/>
          <p:nvPr/>
        </p:nvSpPr>
        <p:spPr>
          <a:xfrm flipH="1">
            <a:off x="8150709" y="632954"/>
            <a:ext cx="747599" cy="747599"/>
          </a:xfrm>
          <a:prstGeom prst="ellipse">
            <a:avLst/>
          </a:prstGeom>
          <a:solidFill>
            <a:srgbClr val="F6003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115528">
              <a:defRPr sz="1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450">
              <a:solidFill>
                <a:srgbClr val="1040DE"/>
              </a:solidFill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04B2BEEE-D744-4C63-8B55-8868A4943416}"/>
              </a:ext>
            </a:extLst>
          </p:cNvPr>
          <p:cNvSpPr/>
          <p:nvPr/>
        </p:nvSpPr>
        <p:spPr>
          <a:xfrm>
            <a:off x="882979" y="340566"/>
            <a:ext cx="7089292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sz="1100" b="1" kern="0" dirty="0">
                <a:solidFill>
                  <a:srgbClr val="19227D"/>
                </a:solidFill>
                <a:latin typeface="Century Gothic" panose="020B0502020202020204" pitchFamily="34" charset="0"/>
                <a:cs typeface="Angsana New" panose="020B0502040204020203" pitchFamily="18" charset="-34"/>
              </a:rPr>
              <a:t>NA AVALIAÇÃO DOS FORNECEDORES, OS BLOCOS DE QUESTÕES ATENDEM A NECESSIDADE DETERMINADA PELA GRENDENE DE VERIFICAR O ATENDIMENTO A REQUISITOS QUANTO: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8D4E0D7-5DCD-43C9-84C8-2D1C5F71E1EB}"/>
              </a:ext>
            </a:extLst>
          </p:cNvPr>
          <p:cNvSpPr txBox="1"/>
          <p:nvPr/>
        </p:nvSpPr>
        <p:spPr>
          <a:xfrm>
            <a:off x="107504" y="900172"/>
            <a:ext cx="7433283" cy="36625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pt-BR" sz="1100" b="1" kern="0" dirty="0">
                <a:solidFill>
                  <a:srgbClr val="19227D"/>
                </a:solidFill>
                <a:latin typeface="Century Gothic" panose="020B0502020202020204" pitchFamily="34" charset="0"/>
                <a:cs typeface="Angsana New" panose="020B0502040204020203" pitchFamily="18" charset="-34"/>
              </a:rPr>
              <a:t>GESTÃO DA QUALIDADE</a:t>
            </a:r>
            <a:r>
              <a:rPr lang="pt-BR" sz="1100" kern="0" dirty="0">
                <a:solidFill>
                  <a:srgbClr val="19227D"/>
                </a:solidFill>
                <a:latin typeface="Century Gothic" panose="020B0502020202020204" pitchFamily="34" charset="0"/>
                <a:cs typeface="Angsana New" panose="020B0502040204020203" pitchFamily="18" charset="-34"/>
              </a:rPr>
              <a:t>: especificações de produto, controle de produto não conforme, ações corretivas e preventivas, avaliação de fornecedores; entre outras questões afins.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endParaRPr lang="pt-BR" sz="1100" kern="0" dirty="0">
              <a:solidFill>
                <a:srgbClr val="19227D"/>
              </a:solidFill>
              <a:latin typeface="Century Gothic" panose="020B0502020202020204" pitchFamily="34" charset="0"/>
              <a:cs typeface="Angsana New" panose="020B0502040204020203" pitchFamily="18" charset="-34"/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pt-BR" sz="1100" b="1" kern="0" dirty="0">
                <a:solidFill>
                  <a:srgbClr val="19227D"/>
                </a:solidFill>
                <a:latin typeface="Century Gothic" panose="020B0502020202020204" pitchFamily="34" charset="0"/>
                <a:cs typeface="Angsana New" panose="020B0502040204020203" pitchFamily="18" charset="-34"/>
              </a:rPr>
              <a:t>MEIO AMBIENTE</a:t>
            </a:r>
            <a:r>
              <a:rPr lang="pt-BR" sz="1100" kern="0" dirty="0">
                <a:solidFill>
                  <a:srgbClr val="19227D"/>
                </a:solidFill>
                <a:latin typeface="Century Gothic" panose="020B0502020202020204" pitchFamily="34" charset="0"/>
                <a:cs typeface="Angsana New" panose="020B0502040204020203" pitchFamily="18" charset="-34"/>
              </a:rPr>
              <a:t>: geração de resíduos, sua reciclagem e destinação final adequada, geração de efluentes líquidos e seu tratamento, consumo de energia, emissões atmosféricas (emissões de carbono), uso de água (pegada hídrica), biodiversidade e conservação, entre outras questões afins.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endParaRPr lang="pt-BR" sz="1100" kern="0" dirty="0">
              <a:solidFill>
                <a:srgbClr val="19227D"/>
              </a:solidFill>
              <a:latin typeface="Century Gothic" panose="020B0502020202020204" pitchFamily="34" charset="0"/>
              <a:cs typeface="Angsana New" panose="020B0502040204020203" pitchFamily="18" charset="-34"/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pt-BR" sz="1100" b="1" kern="0" dirty="0">
                <a:solidFill>
                  <a:srgbClr val="19227D"/>
                </a:solidFill>
                <a:latin typeface="Century Gothic" panose="020B0502020202020204" pitchFamily="34" charset="0"/>
                <a:cs typeface="Angsana New" panose="020B0502040204020203" pitchFamily="18" charset="-34"/>
              </a:rPr>
              <a:t>SAÚDE E SEGURANÇA DO TRABALHO</a:t>
            </a:r>
            <a:r>
              <a:rPr lang="pt-BR" sz="1100" kern="0" dirty="0">
                <a:solidFill>
                  <a:srgbClr val="19227D"/>
                </a:solidFill>
                <a:latin typeface="Century Gothic" panose="020B0502020202020204" pitchFamily="34" charset="0"/>
                <a:cs typeface="Angsana New" panose="020B0502040204020203" pitchFamily="18" charset="-34"/>
              </a:rPr>
              <a:t>: cumprimento do </a:t>
            </a:r>
            <a:r>
              <a:rPr lang="pt-BR" sz="1100" kern="0">
                <a:solidFill>
                  <a:srgbClr val="19227D"/>
                </a:solidFill>
                <a:latin typeface="Century Gothic" panose="020B0502020202020204" pitchFamily="34" charset="0"/>
                <a:cs typeface="Angsana New" panose="020B0502040204020203" pitchFamily="18" charset="-34"/>
              </a:rPr>
              <a:t>PGR – Programa </a:t>
            </a:r>
            <a:r>
              <a:rPr lang="pt-BR" sz="1100" kern="0" dirty="0">
                <a:solidFill>
                  <a:srgbClr val="19227D"/>
                </a:solidFill>
                <a:latin typeface="Century Gothic" panose="020B0502020202020204" pitchFamily="34" charset="0"/>
                <a:cs typeface="Angsana New" panose="020B0502040204020203" pitchFamily="18" charset="-34"/>
              </a:rPr>
              <a:t>de Gerenciamento de Riscos e do PCMSO – Programa de Controle Médico e de Saúde </a:t>
            </a:r>
            <a:r>
              <a:rPr lang="pt-BR" sz="1200" kern="0" dirty="0">
                <a:solidFill>
                  <a:srgbClr val="19227D"/>
                </a:solidFill>
                <a:latin typeface="Century Gothic" panose="020B0502020202020204" pitchFamily="34" charset="0"/>
                <a:cs typeface="Angsana New" panose="020B0502040204020203" pitchFamily="18" charset="-34"/>
              </a:rPr>
              <a:t>Ocupacional</a:t>
            </a:r>
            <a:r>
              <a:rPr lang="pt-BR" sz="1100" kern="0" dirty="0">
                <a:solidFill>
                  <a:srgbClr val="19227D"/>
                </a:solidFill>
                <a:latin typeface="Century Gothic" panose="020B0502020202020204" pitchFamily="34" charset="0"/>
                <a:cs typeface="Angsana New" panose="020B0502040204020203" pitchFamily="18" charset="-34"/>
              </a:rPr>
              <a:t>, utilização adequada de EPI – Equipamentos de Proteção Individual, demarcação de áreas e permissão de acesso, entre outras questões afins.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endParaRPr lang="pt-BR" sz="1100" kern="0" dirty="0">
              <a:solidFill>
                <a:srgbClr val="19227D"/>
              </a:solidFill>
              <a:latin typeface="Century Gothic" panose="020B0502020202020204" pitchFamily="34" charset="0"/>
              <a:cs typeface="Angsana New" panose="020B0502040204020203" pitchFamily="18" charset="-34"/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pt-BR" sz="1100" b="1" kern="0" dirty="0">
                <a:solidFill>
                  <a:srgbClr val="19227D"/>
                </a:solidFill>
                <a:latin typeface="Century Gothic" panose="020B0502020202020204" pitchFamily="34" charset="0"/>
                <a:cs typeface="Angsana New" panose="020B0502040204020203" pitchFamily="18" charset="-34"/>
              </a:rPr>
              <a:t>ÉTICA E RESPONSABILIDADE SOCIAL</a:t>
            </a:r>
            <a:r>
              <a:rPr lang="pt-BR" sz="1100" kern="0" dirty="0">
                <a:solidFill>
                  <a:srgbClr val="19227D"/>
                </a:solidFill>
                <a:latin typeface="Century Gothic" panose="020B0502020202020204" pitchFamily="34" charset="0"/>
                <a:cs typeface="Angsana New" panose="020B0502040204020203" pitchFamily="18" charset="-34"/>
              </a:rPr>
              <a:t>: discriminação, trabalho forçado e escravo, trabalho infantil, assédio e violência, salários e benefícios, horas de trabalho e intervalos de descanso, compensação e pagamento de horas extras, direito de organização e negociação coletiva, aviso prévio, demissão e ação disciplinar, contratos e termos empregatícios, direitos relacionados à maternidade e licença-parental, equiparação salarial, férias anuais e feriados públicos, condições de habitação/dormitórios quando aplicável, mão de obra estrangeira e migrante, subcontratação, terceirização e pessoal que trabalha em casa, entre outras questões afins.</a:t>
            </a:r>
          </a:p>
        </p:txBody>
      </p:sp>
    </p:spTree>
    <p:extLst>
      <p:ext uri="{BB962C8B-B14F-4D97-AF65-F5344CB8AC3E}">
        <p14:creationId xmlns:p14="http://schemas.microsoft.com/office/powerpoint/2010/main" val="868642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rculo: Vazio 97">
            <a:extLst>
              <a:ext uri="{FF2B5EF4-FFF2-40B4-BE49-F238E27FC236}">
                <a16:creationId xmlns:a16="http://schemas.microsoft.com/office/drawing/2014/main" id="{FBFECC31-5BA3-401F-975F-1A2CE0D5A83C}"/>
              </a:ext>
            </a:extLst>
          </p:cNvPr>
          <p:cNvSpPr/>
          <p:nvPr/>
        </p:nvSpPr>
        <p:spPr>
          <a:xfrm flipH="1">
            <a:off x="7897664" y="-171633"/>
            <a:ext cx="3229205" cy="32292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3985" y="10800"/>
                </a:moveTo>
                <a:cubicBezTo>
                  <a:pt x="3985" y="14564"/>
                  <a:pt x="7036" y="17615"/>
                  <a:pt x="10800" y="17615"/>
                </a:cubicBezTo>
                <a:cubicBezTo>
                  <a:pt x="14564" y="17615"/>
                  <a:pt x="17615" y="14564"/>
                  <a:pt x="17615" y="10800"/>
                </a:cubicBezTo>
                <a:cubicBezTo>
                  <a:pt x="17615" y="7036"/>
                  <a:pt x="14564" y="3985"/>
                  <a:pt x="10800" y="3985"/>
                </a:cubicBezTo>
                <a:cubicBezTo>
                  <a:pt x="7036" y="3985"/>
                  <a:pt x="3985" y="7036"/>
                  <a:pt x="3985" y="10800"/>
                </a:cubicBezTo>
                <a:close/>
              </a:path>
            </a:pathLst>
          </a:custGeom>
          <a:solidFill>
            <a:srgbClr val="19227D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 sz="1200"/>
          </a:p>
        </p:txBody>
      </p:sp>
      <p:pic>
        <p:nvPicPr>
          <p:cNvPr id="7" name="pasted-image.pdf" descr="pasted-image.pdf">
            <a:extLst>
              <a:ext uri="{FF2B5EF4-FFF2-40B4-BE49-F238E27FC236}">
                <a16:creationId xmlns:a16="http://schemas.microsoft.com/office/drawing/2014/main" id="{A0EA628C-106C-472F-85FB-CB1FDD282F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>
            <a:off x="8219247" y="-296988"/>
            <a:ext cx="1287243" cy="1287246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Círculo">
            <a:extLst>
              <a:ext uri="{FF2B5EF4-FFF2-40B4-BE49-F238E27FC236}">
                <a16:creationId xmlns:a16="http://schemas.microsoft.com/office/drawing/2014/main" id="{92A94989-D96A-4508-A9DA-F7EC76A583DC}"/>
              </a:ext>
            </a:extLst>
          </p:cNvPr>
          <p:cNvSpPr/>
          <p:nvPr/>
        </p:nvSpPr>
        <p:spPr>
          <a:xfrm flipH="1">
            <a:off x="8150709" y="632954"/>
            <a:ext cx="747599" cy="747599"/>
          </a:xfrm>
          <a:prstGeom prst="ellipse">
            <a:avLst/>
          </a:prstGeom>
          <a:solidFill>
            <a:srgbClr val="F6003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115528">
              <a:defRPr sz="1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450">
              <a:solidFill>
                <a:srgbClr val="1040DE"/>
              </a:solidFill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8D4E0D7-5DCD-43C9-84C8-2D1C5F71E1EB}"/>
              </a:ext>
            </a:extLst>
          </p:cNvPr>
          <p:cNvSpPr txBox="1"/>
          <p:nvPr/>
        </p:nvSpPr>
        <p:spPr>
          <a:xfrm>
            <a:off x="469284" y="483518"/>
            <a:ext cx="7073243" cy="34778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rgbClr val="19227D"/>
                </a:solidFill>
                <a:latin typeface="Century Gothic" panose="020B0502020202020204" pitchFamily="34" charset="0"/>
              </a:rPr>
              <a:t>Com base nas evidências das auditoria já realizadas, assim como no monitoramento, a cadeia de fornecedores da Grendene apresenta-se da seguinte forma:</a:t>
            </a:r>
          </a:p>
          <a:p>
            <a:endParaRPr lang="pt-BR" sz="1100" dirty="0">
              <a:solidFill>
                <a:srgbClr val="19227D"/>
              </a:solidFill>
              <a:latin typeface="Century Gothic" panose="020B0502020202020204" pitchFamily="34" charset="0"/>
            </a:endParaRPr>
          </a:p>
          <a:p>
            <a:pPr marL="228600" indent="-228600">
              <a:buAutoNum type="arabicParenR"/>
            </a:pPr>
            <a:r>
              <a:rPr lang="pt-BR" sz="1100" dirty="0">
                <a:solidFill>
                  <a:srgbClr val="19227D"/>
                </a:solidFill>
                <a:latin typeface="Century Gothic" panose="020B0502020202020204" pitchFamily="34" charset="0"/>
              </a:rPr>
              <a:t>Não há violações relacionadas à escravidão moderna / contemporânea e fatores de risco, ou seja, não existe situações de horas extras excessivas e forçadas, liberdade de movimento restrita, retenção de passaportes de trabalhadores ou outros documentos de identidade/pessoais, retenção de salários, servidão por dívida, queixas relacionadas a práticas de recrutamento).</a:t>
            </a:r>
          </a:p>
          <a:p>
            <a:pPr marL="228600" indent="-228600">
              <a:buAutoNum type="arabicParenR"/>
            </a:pPr>
            <a:endParaRPr lang="pt-BR" sz="1100" dirty="0">
              <a:solidFill>
                <a:srgbClr val="19227D"/>
              </a:solidFill>
              <a:latin typeface="Century Gothic" panose="020B0502020202020204" pitchFamily="34" charset="0"/>
            </a:endParaRPr>
          </a:p>
          <a:p>
            <a:pPr marL="228600" indent="-228600">
              <a:buAutoNum type="arabicParenR"/>
            </a:pPr>
            <a:r>
              <a:rPr lang="pt-BR" sz="1100" dirty="0">
                <a:solidFill>
                  <a:srgbClr val="19227D"/>
                </a:solidFill>
                <a:latin typeface="Century Gothic" panose="020B0502020202020204" pitchFamily="34" charset="0"/>
              </a:rPr>
              <a:t>Todos trabalhadores na cadeia de fornecimento contam com a cobertura de acordos de negociação coletiva. </a:t>
            </a:r>
          </a:p>
          <a:p>
            <a:pPr marL="228600" indent="-228600">
              <a:buAutoNum type="arabicParenR"/>
            </a:pPr>
            <a:endParaRPr lang="pt-BR" sz="1100" dirty="0">
              <a:solidFill>
                <a:srgbClr val="19227D"/>
              </a:solidFill>
              <a:latin typeface="Century Gothic" panose="020B0502020202020204" pitchFamily="34" charset="0"/>
            </a:endParaRPr>
          </a:p>
          <a:p>
            <a:pPr marL="228600" indent="-228600">
              <a:buAutoNum type="arabicParenR"/>
            </a:pPr>
            <a:r>
              <a:rPr lang="pt-BR" sz="1100" dirty="0">
                <a:solidFill>
                  <a:srgbClr val="19227D"/>
                </a:solidFill>
                <a:latin typeface="Century Gothic" panose="020B0502020202020204" pitchFamily="34" charset="0"/>
              </a:rPr>
              <a:t>A situação de trabalhadores migrantes estrangeiros está regularizada.</a:t>
            </a:r>
          </a:p>
          <a:p>
            <a:pPr marL="228600" indent="-228600">
              <a:buAutoNum type="arabicParenR"/>
            </a:pPr>
            <a:endParaRPr lang="pt-BR" sz="1100" dirty="0">
              <a:solidFill>
                <a:srgbClr val="19227D"/>
              </a:solidFill>
              <a:latin typeface="Century Gothic" panose="020B0502020202020204" pitchFamily="34" charset="0"/>
            </a:endParaRPr>
          </a:p>
          <a:p>
            <a:pPr marL="228600" indent="-228600">
              <a:buAutoNum type="arabicParenR"/>
            </a:pPr>
            <a:r>
              <a:rPr lang="pt-BR" sz="1100" dirty="0">
                <a:solidFill>
                  <a:srgbClr val="19227D"/>
                </a:solidFill>
                <a:latin typeface="Century Gothic" panose="020B0502020202020204" pitchFamily="34" charset="0"/>
              </a:rPr>
              <a:t>Para 90%, dos fornecedores da Grendene realiza seus pagamentos em 14 dias. Outros prazos praticados são 21 e 28 dias. Eventualmente alguns fornecedores recebem a vista ou antecipado em função de alguma negociação diferenciada.</a:t>
            </a:r>
          </a:p>
          <a:p>
            <a:endParaRPr lang="pt-BR" sz="1100" dirty="0">
              <a:solidFill>
                <a:srgbClr val="19227D"/>
              </a:solidFill>
              <a:latin typeface="Century Gothic" panose="020B0502020202020204" pitchFamily="34" charset="0"/>
            </a:endParaRPr>
          </a:p>
          <a:p>
            <a:r>
              <a:rPr lang="pt-BR" sz="1100" b="1" u="sng" dirty="0">
                <a:solidFill>
                  <a:srgbClr val="19227D"/>
                </a:solidFill>
                <a:latin typeface="Century Gothic" panose="020B0502020202020204" pitchFamily="34" charset="0"/>
              </a:rPr>
              <a:t>INFORMAÇÕES RELEVANTES:</a:t>
            </a:r>
          </a:p>
          <a:p>
            <a:endParaRPr lang="pt-BR" sz="1100" b="1" u="sng" dirty="0">
              <a:solidFill>
                <a:srgbClr val="19227D"/>
              </a:solidFill>
              <a:latin typeface="Century Gothic" panose="020B0502020202020204" pitchFamily="34" charset="0"/>
            </a:endParaRPr>
          </a:p>
          <a:p>
            <a:r>
              <a:rPr lang="pt-BR" sz="1100" dirty="0">
                <a:solidFill>
                  <a:srgbClr val="19227D"/>
                </a:solidFill>
                <a:latin typeface="Century Gothic" panose="020B0502020202020204" pitchFamily="34" charset="0"/>
              </a:rPr>
              <a:t>Todas as auditorias realizadas pela Grendene ou em seu nome são anunciadas.</a:t>
            </a:r>
          </a:p>
        </p:txBody>
      </p:sp>
    </p:spTree>
    <p:extLst>
      <p:ext uri="{BB962C8B-B14F-4D97-AF65-F5344CB8AC3E}">
        <p14:creationId xmlns:p14="http://schemas.microsoft.com/office/powerpoint/2010/main" val="3628638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5349118-CFAF-41AC-87C9-C0EFFF1E50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"/>
          <a:stretch/>
        </p:blipFill>
        <p:spPr>
          <a:xfrm>
            <a:off x="20" y="961"/>
            <a:ext cx="9143980" cy="514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545829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Design padrão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790834FCB36B1B43A164C81E5EBA1028" ma:contentTypeVersion="19" ma:contentTypeDescription="Crie um novo documento." ma:contentTypeScope="" ma:versionID="e3edd0c7ec0be053a03a1b97679a34e4">
  <xsd:schema xmlns:xsd="http://www.w3.org/2001/XMLSchema" xmlns:xs="http://www.w3.org/2001/XMLSchema" xmlns:p="http://schemas.microsoft.com/office/2006/metadata/properties" xmlns:ns2="b26abe19-b492-4592-a3c9-4c399120a225" xmlns:ns3="5eb54d16-2299-4efb-aa8d-6f68e1a61b11" targetNamespace="http://schemas.microsoft.com/office/2006/metadata/properties" ma:root="true" ma:fieldsID="2c01ce189cb36cb4c16e02982b31fb18" ns2:_="" ns3:_="">
    <xsd:import namespace="b26abe19-b492-4592-a3c9-4c399120a225"/>
    <xsd:import namespace="5eb54d16-2299-4efb-aa8d-6f68e1a61b1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6abe19-b492-4592-a3c9-4c399120a22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Marcações de imagem" ma:readOnly="false" ma:fieldId="{5cf76f15-5ced-4ddc-b409-7134ff3c332f}" ma:taxonomyMulti="true" ma:sspId="a28403d3-12cf-424f-9eab-ebe671a3661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b54d16-2299-4efb-aa8d-6f68e1a61b1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c6a79094-527f-4805-b0d9-e406e3f0a922}" ma:internalName="TaxCatchAll" ma:showField="CatchAllData" ma:web="5eb54d16-2299-4efb-aa8d-6f68e1a61b1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26abe19-b492-4592-a3c9-4c399120a225">
      <Terms xmlns="http://schemas.microsoft.com/office/infopath/2007/PartnerControls"/>
    </lcf76f155ced4ddcb4097134ff3c332f>
    <TaxCatchAll xmlns="5eb54d16-2299-4efb-aa8d-6f68e1a61b11" xsi:nil="true"/>
  </documentManagement>
</p:properties>
</file>

<file path=customXml/itemProps1.xml><?xml version="1.0" encoding="utf-8"?>
<ds:datastoreItem xmlns:ds="http://schemas.openxmlformats.org/officeDocument/2006/customXml" ds:itemID="{6542E920-05A5-4450-BE55-CC241484A81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898B441-74C9-4AF9-98E3-69138B420F44}"/>
</file>

<file path=customXml/itemProps3.xml><?xml version="1.0" encoding="utf-8"?>
<ds:datastoreItem xmlns:ds="http://schemas.openxmlformats.org/officeDocument/2006/customXml" ds:itemID="{26D0184B-EF05-4BC5-8BFB-17B71E997209}">
  <ds:schemaRefs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purl.org/dc/elements/1.1/"/>
    <ds:schemaRef ds:uri="b45bf1fb-b9c2-4760-bbf6-f19007d1a3dc"/>
    <ds:schemaRef ds:uri="http://schemas.openxmlformats.org/package/2006/metadata/core-properties"/>
    <ds:schemaRef ds:uri="http://www.w3.org/XML/1998/namespace"/>
    <ds:schemaRef ds:uri="4c089c68-11c9-48d7-be87-a820b6532424"/>
    <ds:schemaRef ds:uri="http://purl.org/dc/dcmitype/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3337</TotalTime>
  <Words>504</Words>
  <Application>Microsoft Office PowerPoint</Application>
  <PresentationFormat>Apresentação na tela (16:9)</PresentationFormat>
  <Paragraphs>26</Paragraphs>
  <Slides>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12" baseType="lpstr">
      <vt:lpstr>Abadi</vt:lpstr>
      <vt:lpstr>Aptos</vt:lpstr>
      <vt:lpstr>Arial</vt:lpstr>
      <vt:lpstr>Calibri</vt:lpstr>
      <vt:lpstr>Century Gothic</vt:lpstr>
      <vt:lpstr>Gilroy-Extrabold</vt:lpstr>
      <vt:lpstr>Design padrão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Gisleine Schorn</dc:creator>
  <cp:lastModifiedBy>Gisleine Schorn</cp:lastModifiedBy>
  <cp:revision>91</cp:revision>
  <dcterms:created xsi:type="dcterms:W3CDTF">2020-07-29T11:30:50Z</dcterms:created>
  <dcterms:modified xsi:type="dcterms:W3CDTF">2026-09-14T17:24:48Z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0x010100790834FCB36B1B43A164C81E5EBA1028</vt:lpwstr>
  </property>
  <property fmtid="{D5CDD505-2E9C-101B-9397-08002B2CF9AE}" pid="3" name="MSIP_Label_237a366f-f489-4410-a47a-bbff90ac6d69_Enabled">
    <vt:lpwstr>true</vt:lpwstr>
  </property>
  <property fmtid="{D5CDD505-2E9C-101B-9397-08002B2CF9AE}" pid="4" name="MSIP_Label_237a366f-f489-4410-a47a-bbff90ac6d69_SetDate">
    <vt:lpwstr>2026-09-14T17:02:33Z</vt:lpwstr>
  </property>
  <property fmtid="{D5CDD505-2E9C-101B-9397-08002B2CF9AE}" pid="5" name="MSIP_Label_237a366f-f489-4410-a47a-bbff90ac6d69_Method">
    <vt:lpwstr>Standard</vt:lpwstr>
  </property>
  <property fmtid="{D5CDD505-2E9C-101B-9397-08002B2CF9AE}" pid="6" name="MSIP_Label_237a366f-f489-4410-a47a-bbff90ac6d69_Name">
    <vt:lpwstr>Privado</vt:lpwstr>
  </property>
  <property fmtid="{D5CDD505-2E9C-101B-9397-08002B2CF9AE}" pid="7" name="MSIP_Label_237a366f-f489-4410-a47a-bbff90ac6d69_SiteId">
    <vt:lpwstr>b7ed67af-ba40-4040-a386-ab53a0ad3e96</vt:lpwstr>
  </property>
  <property fmtid="{D5CDD505-2E9C-101B-9397-08002B2CF9AE}" pid="8" name="MSIP_Label_237a366f-f489-4410-a47a-bbff90ac6d69_ActionId">
    <vt:lpwstr>795404e9-195c-4dc7-bf05-58f543e6c9be</vt:lpwstr>
  </property>
  <property fmtid="{D5CDD505-2E9C-101B-9397-08002B2CF9AE}" pid="9" name="MSIP_Label_237a366f-f489-4410-a47a-bbff90ac6d69_ContentBits">
    <vt:lpwstr>2</vt:lpwstr>
  </property>
  <property fmtid="{D5CDD505-2E9C-101B-9397-08002B2CF9AE}" pid="10" name="MSIP_Label_237a366f-f489-4410-a47a-bbff90ac6d69_Tag">
    <vt:lpwstr>10, 3, 0, 1</vt:lpwstr>
  </property>
  <property fmtid="{D5CDD505-2E9C-101B-9397-08002B2CF9AE}" pid="11" name="ClassificationContentMarkingFooterLocations">
    <vt:lpwstr>Design padrão:3</vt:lpwstr>
  </property>
  <property fmtid="{D5CDD505-2E9C-101B-9397-08002B2CF9AE}" pid="12" name="ClassificationContentMarkingFooterText">
    <vt:lpwstr>Classificação Privada</vt:lpwstr>
  </property>
</Properties>
</file>